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1" r:id="rId4"/>
    <p:sldId id="271" r:id="rId5"/>
    <p:sldId id="272" r:id="rId6"/>
    <p:sldId id="273" r:id="rId7"/>
    <p:sldId id="274" r:id="rId8"/>
    <p:sldId id="262" r:id="rId9"/>
    <p:sldId id="275" r:id="rId10"/>
    <p:sldId id="288" r:id="rId11"/>
    <p:sldId id="263" r:id="rId12"/>
    <p:sldId id="266" r:id="rId13"/>
    <p:sldId id="264" r:id="rId14"/>
    <p:sldId id="284" r:id="rId15"/>
    <p:sldId id="282" r:id="rId16"/>
    <p:sldId id="278" r:id="rId17"/>
    <p:sldId id="279" r:id="rId18"/>
    <p:sldId id="265" r:id="rId19"/>
    <p:sldId id="267" r:id="rId20"/>
    <p:sldId id="285" r:id="rId21"/>
    <p:sldId id="276" r:id="rId22"/>
    <p:sldId id="269" r:id="rId23"/>
    <p:sldId id="260" r:id="rId24"/>
    <p:sldId id="280" r:id="rId25"/>
    <p:sldId id="281" r:id="rId26"/>
    <p:sldId id="286" r:id="rId27"/>
    <p:sldId id="277" r:id="rId28"/>
    <p:sldId id="28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963B4B-D158-4B44-A7FD-36330E106EF1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B64E-179E-423F-88AE-358CD27BF4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63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3B4B-D158-4B44-A7FD-36330E106EF1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B64E-179E-423F-88AE-358CD27BF4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6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3B4B-D158-4B44-A7FD-36330E106EF1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B64E-179E-423F-88AE-358CD27BF4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88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3B4B-D158-4B44-A7FD-36330E106EF1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B64E-179E-423F-88AE-358CD27BF4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16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3B4B-D158-4B44-A7FD-36330E106EF1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B64E-179E-423F-88AE-358CD27BF4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97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3B4B-D158-4B44-A7FD-36330E106EF1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B64E-179E-423F-88AE-358CD27BF4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934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3B4B-D158-4B44-A7FD-36330E106EF1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B64E-179E-423F-88AE-358CD27BF4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808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3B4B-D158-4B44-A7FD-36330E106EF1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B64E-179E-423F-88AE-358CD27BF4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6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3B4B-D158-4B44-A7FD-36330E106EF1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B64E-179E-423F-88AE-358CD27BF4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89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3B4B-D158-4B44-A7FD-36330E106EF1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B64E-179E-423F-88AE-358CD27BF4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594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3B4B-D158-4B44-A7FD-36330E106EF1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B64E-179E-423F-88AE-358CD27BF4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9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963B4B-D158-4B44-A7FD-36330E106EF1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8EFB64E-179E-423F-88AE-358CD27BF4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36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3819CC-706D-4F58-8968-1FD5349A2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808383" y="5539408"/>
            <a:ext cx="7593495" cy="477078"/>
          </a:xfrm>
        </p:spPr>
        <p:txBody>
          <a:bodyPr>
            <a:normAutofit fontScale="90000"/>
          </a:bodyPr>
          <a:lstStyle/>
          <a:p>
            <a:r>
              <a:rPr lang="pt-BR" sz="4900" dirty="0"/>
              <a:t>PROJETO</a:t>
            </a:r>
            <a:br>
              <a:rPr lang="pt-BR" sz="3300" dirty="0"/>
            </a:br>
            <a:r>
              <a:rPr lang="pt-BR" sz="6000" dirty="0"/>
              <a:t>A VIDA É FEMININA</a:t>
            </a:r>
            <a:br>
              <a:rPr lang="pt-BR" sz="3000" dirty="0"/>
            </a:br>
            <a:endParaRPr lang="pt-BR" sz="3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A86AA9-D11D-45C3-B5BE-A1FB6FC61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TURMA 2017/2019</a:t>
            </a:r>
          </a:p>
        </p:txBody>
      </p:sp>
    </p:spTree>
    <p:extLst>
      <p:ext uri="{BB962C8B-B14F-4D97-AF65-F5344CB8AC3E}">
        <p14:creationId xmlns:p14="http://schemas.microsoft.com/office/powerpoint/2010/main" val="227395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s://scontent.ffor8-2.fna.fbcdn.net/v/t35.0-12/19179430_1194640327311888_2067789996_o.jpg?oh=82529197a5055ca935964f6e1178c307&amp;oe=59424360">
            <a:extLst>
              <a:ext uri="{FF2B5EF4-FFF2-40B4-BE49-F238E27FC236}">
                <a16:creationId xmlns:a16="http://schemas.microsoft.com/office/drawing/2014/main" id="{B7465BE3-C814-4B31-94F5-E21CE22C36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05" y="1470992"/>
            <a:ext cx="8786192" cy="46912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75B25B1-BA73-4068-A006-5CE2D3A375F7}"/>
              </a:ext>
            </a:extLst>
          </p:cNvPr>
          <p:cNvSpPr txBox="1"/>
          <p:nvPr/>
        </p:nvSpPr>
        <p:spPr>
          <a:xfrm>
            <a:off x="2597426" y="583096"/>
            <a:ext cx="6837819" cy="721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</a:rPr>
              <a:t>1º DIA DE AULA – Maio 2017</a:t>
            </a:r>
          </a:p>
        </p:txBody>
      </p:sp>
    </p:spTree>
    <p:extLst>
      <p:ext uri="{BB962C8B-B14F-4D97-AF65-F5344CB8AC3E}">
        <p14:creationId xmlns:p14="http://schemas.microsoft.com/office/powerpoint/2010/main" val="147374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C02E90-76CC-4766-943D-FD7FB86B5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4757530"/>
            <a:ext cx="8136835" cy="1665648"/>
          </a:xfrm>
        </p:spPr>
        <p:txBody>
          <a:bodyPr>
            <a:normAutofit/>
          </a:bodyPr>
          <a:lstStyle/>
          <a:p>
            <a:r>
              <a:rPr lang="pt-BR" sz="3200" b="1" u="sng" dirty="0"/>
              <a:t>280H DE CURSO </a:t>
            </a:r>
            <a:r>
              <a:rPr lang="pt-BR" sz="3200" b="1" u="sng" dirty="0" err="1"/>
              <a:t>PROFIsSIONALIZANTE</a:t>
            </a:r>
            <a:r>
              <a:rPr lang="pt-BR" sz="3200" b="1" u="sng" dirty="0"/>
              <a:t> </a:t>
            </a:r>
            <a:br>
              <a:rPr lang="pt-BR" sz="2000" b="1" dirty="0"/>
            </a:br>
            <a:br>
              <a:rPr lang="pt-BR" sz="2000" dirty="0"/>
            </a:br>
            <a:endParaRPr lang="pt-BR" sz="20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315358-2AE9-4482-AEDE-ACBF5777B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21148" y="4757530"/>
            <a:ext cx="3289852" cy="166564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O conteúdo:  pães doces e salgados, bolos, biscoitos, salgados fritos e assados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Century Gothic"/>
            </a:endParaRPr>
          </a:p>
          <a:p>
            <a:endParaRPr lang="pt-BR" dirty="0"/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830D166-4A5B-4F63-B252-161284D022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12" b="16612"/>
          <a:stretch>
            <a:fillRect/>
          </a:stretch>
        </p:blipFill>
        <p:spPr>
          <a:xfrm>
            <a:off x="0" y="-1191"/>
            <a:ext cx="12192000" cy="457319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0073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474AE-AC37-41A1-83D2-869BA5DEE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21356"/>
            <a:ext cx="8229600" cy="1201821"/>
          </a:xfrm>
        </p:spPr>
        <p:txBody>
          <a:bodyPr>
            <a:noAutofit/>
          </a:bodyPr>
          <a:lstStyle/>
          <a:p>
            <a:r>
              <a:rPr lang="pt-BR" sz="4000" b="1" u="sng" dirty="0">
                <a:solidFill>
                  <a:srgbClr val="C00000"/>
                </a:solidFill>
              </a:rPr>
              <a:t>62%</a:t>
            </a:r>
            <a:r>
              <a:rPr lang="pt-BR" sz="2400" b="1" dirty="0"/>
              <a:t> das mulheres que participaram DO PROJETO elevaram a renda pessoal</a:t>
            </a:r>
            <a:br>
              <a:rPr lang="pt-BR" sz="2400" b="1" dirty="0"/>
            </a:br>
            <a:br>
              <a:rPr lang="pt-BR" sz="2400" b="1" dirty="0"/>
            </a:br>
            <a:r>
              <a:rPr lang="pt-BR" sz="2400" b="1" dirty="0"/>
              <a:t>20% destas mulheres não tinham renda antes do projeto </a:t>
            </a:r>
            <a:br>
              <a:rPr lang="pt-BR" sz="2400" b="1" dirty="0"/>
            </a:br>
            <a:endParaRPr lang="pt-BR" sz="24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F44FA5-117A-4698-89C2-5F304A641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b="1" dirty="0"/>
              <a:t>O impacto na renda pessoal foi de </a:t>
            </a:r>
            <a:r>
              <a:rPr lang="pt-BR" sz="2800" b="1" dirty="0">
                <a:solidFill>
                  <a:srgbClr val="C00000"/>
                </a:solidFill>
              </a:rPr>
              <a:t>20 a 100%;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5" name="Espaço Reservado para Conteúdo 6">
            <a:extLst>
              <a:ext uri="{FF2B5EF4-FFF2-40B4-BE49-F238E27FC236}">
                <a16:creationId xmlns:a16="http://schemas.microsoft.com/office/drawing/2014/main" id="{83B96C18-A0F1-4C73-A3D8-1A4B11C1E7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993" b="24993"/>
          <a:stretch>
            <a:fillRect/>
          </a:stretch>
        </p:blipFill>
        <p:spPr>
          <a:xfrm>
            <a:off x="0" y="0"/>
            <a:ext cx="12188825" cy="4572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2206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7D024-2107-4D3F-9FEC-60FCC9F7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GRUPOS PSICOEDUCATIVOS </a:t>
            </a:r>
            <a:br>
              <a:rPr lang="pt-BR" sz="3000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</a:b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DIREITOS HUMANOS E FEMINISMO </a:t>
            </a:r>
            <a:br>
              <a:rPr lang="pt-BR" sz="3000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</a:br>
            <a:br>
              <a:rPr lang="pt-BR" sz="3000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</a:br>
            <a:endParaRPr lang="pt-BR" sz="30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4F588F-AC5B-4CB0-80ED-5E0B9A10E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Vídeos </a:t>
            </a:r>
            <a:br>
              <a:rPr lang="pt-BR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</a:b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Aula expositiva </a:t>
            </a:r>
            <a:br>
              <a:rPr lang="pt-BR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</a:b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Roda de conversa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0AF78CB-852A-4C6A-9CE4-415648F82F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58" b="16658"/>
          <a:stretch>
            <a:fillRect/>
          </a:stretch>
        </p:blipFill>
        <p:spPr>
          <a:xfrm>
            <a:off x="0" y="0"/>
            <a:ext cx="12188825" cy="4572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94114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content.ffor8-1.fna.fbcdn.net/v/t1.15752-9/57029105_365000290889427_1600853462201925632_n.jpg?_nc_cat=107&amp;_nc_ht=scontent.ffor8-1.fna&amp;oh=497240bdb9757d1609de6ea006ded214&amp;oe=5D3E9576">
            <a:extLst>
              <a:ext uri="{FF2B5EF4-FFF2-40B4-BE49-F238E27FC236}">
                <a16:creationId xmlns:a16="http://schemas.microsoft.com/office/drawing/2014/main" id="{D58E15F3-BA8B-42D6-9216-8182A67F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8" y="97651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2DDCD18-C23D-493A-8012-690C3E4B4EEE}"/>
              </a:ext>
            </a:extLst>
          </p:cNvPr>
          <p:cNvSpPr txBox="1"/>
          <p:nvPr/>
        </p:nvSpPr>
        <p:spPr>
          <a:xfrm>
            <a:off x="9607826" y="976520"/>
            <a:ext cx="178904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Conhecimento </a:t>
            </a:r>
          </a:p>
          <a:p>
            <a:endParaRPr lang="pt-BR" sz="2000" b="1" dirty="0">
              <a:solidFill>
                <a:srgbClr val="C00000"/>
              </a:solidFill>
            </a:endParaRPr>
          </a:p>
          <a:p>
            <a:r>
              <a:rPr lang="pt-BR" sz="2000" b="1" dirty="0">
                <a:solidFill>
                  <a:srgbClr val="C00000"/>
                </a:solidFill>
              </a:rPr>
              <a:t>Informação </a:t>
            </a:r>
          </a:p>
          <a:p>
            <a:endParaRPr lang="pt-BR" sz="2000" b="1" dirty="0">
              <a:solidFill>
                <a:srgbClr val="C00000"/>
              </a:solidFill>
            </a:endParaRPr>
          </a:p>
          <a:p>
            <a:r>
              <a:rPr lang="pt-BR" sz="2000" b="1" dirty="0">
                <a:solidFill>
                  <a:srgbClr val="C00000"/>
                </a:solidFill>
              </a:rPr>
              <a:t>Debate </a:t>
            </a:r>
          </a:p>
          <a:p>
            <a:endParaRPr lang="pt-BR" sz="2000" b="1" dirty="0">
              <a:solidFill>
                <a:srgbClr val="C00000"/>
              </a:solidFill>
            </a:endParaRPr>
          </a:p>
          <a:p>
            <a:r>
              <a:rPr lang="pt-BR" sz="2000" b="1" dirty="0">
                <a:solidFill>
                  <a:srgbClr val="C00000"/>
                </a:solidFill>
              </a:rPr>
              <a:t>Reflexão</a:t>
            </a:r>
          </a:p>
          <a:p>
            <a:endParaRPr lang="pt-BR" sz="2000" b="1" dirty="0">
              <a:solidFill>
                <a:srgbClr val="C00000"/>
              </a:solidFill>
            </a:endParaRPr>
          </a:p>
          <a:p>
            <a:r>
              <a:rPr lang="pt-BR" sz="2000" b="1" dirty="0">
                <a:solidFill>
                  <a:srgbClr val="C00000"/>
                </a:solidFill>
              </a:rPr>
              <a:t>Desabafo</a:t>
            </a:r>
          </a:p>
          <a:p>
            <a:endParaRPr lang="pt-BR" sz="2000" b="1" dirty="0">
              <a:solidFill>
                <a:srgbClr val="C00000"/>
              </a:solidFill>
            </a:endParaRPr>
          </a:p>
          <a:p>
            <a:r>
              <a:rPr lang="pt-BR" sz="2000" b="1" dirty="0">
                <a:solidFill>
                  <a:srgbClr val="C00000"/>
                </a:solidFill>
              </a:rPr>
              <a:t>Emoção  </a:t>
            </a:r>
          </a:p>
          <a:p>
            <a:endParaRPr lang="pt-BR" sz="2000" b="1" dirty="0">
              <a:solidFill>
                <a:srgbClr val="C00000"/>
              </a:solidFill>
            </a:endParaRPr>
          </a:p>
          <a:p>
            <a:r>
              <a:rPr lang="pt-BR" sz="2000" b="1" dirty="0">
                <a:solidFill>
                  <a:srgbClr val="C00000"/>
                </a:solidFill>
              </a:rPr>
              <a:t>Apoio </a:t>
            </a:r>
          </a:p>
          <a:p>
            <a:endParaRPr lang="pt-BR" sz="2000" b="1" dirty="0">
              <a:solidFill>
                <a:srgbClr val="C00000"/>
              </a:solidFill>
            </a:endParaRPr>
          </a:p>
          <a:p>
            <a:r>
              <a:rPr lang="pt-BR" sz="2000" b="1" dirty="0">
                <a:solidFill>
                  <a:srgbClr val="C00000"/>
                </a:solidFill>
              </a:rPr>
              <a:t>União </a:t>
            </a:r>
          </a:p>
          <a:p>
            <a:endParaRPr lang="pt-BR" sz="2000" b="1" dirty="0">
              <a:solidFill>
                <a:srgbClr val="C0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8956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content.ffor8-1.fna.fbcdn.net/v/t1.15752-9/56770565_519340028470415_8468299056592977920_n.jpg?_nc_cat=108&amp;_nc_ht=scontent.ffor8-1.fna&amp;oh=e4c5fd12edb431312fcaf25b484aa7f8&amp;oe=5D3AE00D">
            <a:extLst>
              <a:ext uri="{FF2B5EF4-FFF2-40B4-BE49-F238E27FC236}">
                <a16:creationId xmlns:a16="http://schemas.microsoft.com/office/drawing/2014/main" id="{1B60DCD4-81C0-4F6E-B604-E928886B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1930676"/>
            <a:ext cx="7534597" cy="423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content.ffor8-1.fna.fbcdn.net/v/t1.15752-9/56872508_2289454478044645_2736482535121879040_n.jpg?_nc_cat=108&amp;_nc_ht=scontent.ffor8-1.fna&amp;oh=80375c6fd6dbdb4894d58bb35acb4493&amp;oe=5D4719A8">
            <a:extLst>
              <a:ext uri="{FF2B5EF4-FFF2-40B4-BE49-F238E27FC236}">
                <a16:creationId xmlns:a16="http://schemas.microsoft.com/office/drawing/2014/main" id="{2A1B527B-B508-4AC6-ABDA-F91CF9931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086" y="490331"/>
            <a:ext cx="3194188" cy="567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89F7431-F287-4CF7-857D-0858756C745C}"/>
              </a:ext>
            </a:extLst>
          </p:cNvPr>
          <p:cNvSpPr txBox="1"/>
          <p:nvPr/>
        </p:nvSpPr>
        <p:spPr>
          <a:xfrm>
            <a:off x="894726" y="821635"/>
            <a:ext cx="4168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Estimulo à leitura  </a:t>
            </a:r>
          </a:p>
        </p:txBody>
      </p:sp>
    </p:spTree>
    <p:extLst>
      <p:ext uri="{BB962C8B-B14F-4D97-AF65-F5344CB8AC3E}">
        <p14:creationId xmlns:p14="http://schemas.microsoft.com/office/powerpoint/2010/main" val="242675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.ffor8-1.fna.fbcdn.net/v/t1.15752-9/56816078_270122937263928_126871757670842368_n.jpg?_nc_cat=109&amp;_nc_eui2=AeGcojF_jYuv9xqX5ZPjzy38tIyn2BNiI1ge3wWoIqNdpxurmAksA_kKFzrNZrOw13kTMSw9y1tS5nVTmf5pFmS0jz8IKmgCZTYDRnGTfqn40Q&amp;_nc_pt=1&amp;_nc_ht=scontent.ffor8-1.fna&amp;oh=fa8acd7852f3601cdf2f8c7572610704&amp;oe=5D493CCF">
            <a:extLst>
              <a:ext uri="{FF2B5EF4-FFF2-40B4-BE49-F238E27FC236}">
                <a16:creationId xmlns:a16="http://schemas.microsoft.com/office/drawing/2014/main" id="{2B662E03-EA95-4564-ADB5-6AC59C43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3" y="113554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7F9AA36-6086-4D19-94F9-0FF8C9E4A7E1}"/>
              </a:ext>
            </a:extLst>
          </p:cNvPr>
          <p:cNvSpPr txBox="1"/>
          <p:nvPr/>
        </p:nvSpPr>
        <p:spPr>
          <a:xfrm>
            <a:off x="3432312" y="278295"/>
            <a:ext cx="571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</a:rPr>
              <a:t>        Yoga   </a:t>
            </a:r>
          </a:p>
        </p:txBody>
      </p:sp>
    </p:spTree>
    <p:extLst>
      <p:ext uri="{BB962C8B-B14F-4D97-AF65-F5344CB8AC3E}">
        <p14:creationId xmlns:p14="http://schemas.microsoft.com/office/powerpoint/2010/main" val="428477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.ffor8-1.fna.fbcdn.net/v/t1.15752-9/57056114_453355198832780_2920617433892913152_n.jpg?_nc_cat=108&amp;_nc_ht=scontent.ffor8-1.fna&amp;oh=b2f5c02bf2fad6a88774d8aa7ac62cb1&amp;oe=5D355886">
            <a:extLst>
              <a:ext uri="{FF2B5EF4-FFF2-40B4-BE49-F238E27FC236}">
                <a16:creationId xmlns:a16="http://schemas.microsoft.com/office/drawing/2014/main" id="{FE7EF125-D602-421B-9E18-00AB9833E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04" y="18030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BA376D8-2907-4D1C-8FD0-1290511C0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44" y="3874129"/>
            <a:ext cx="4984120" cy="28035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A03DE79-2EE7-48D3-94AE-0360F0BD5A2B}"/>
              </a:ext>
            </a:extLst>
          </p:cNvPr>
          <p:cNvSpPr txBox="1"/>
          <p:nvPr/>
        </p:nvSpPr>
        <p:spPr>
          <a:xfrm>
            <a:off x="277644" y="1842052"/>
            <a:ext cx="2145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accent5">
                    <a:lumMod val="50000"/>
                  </a:schemeClr>
                </a:solidFill>
              </a:rPr>
              <a:t>DANÇA </a:t>
            </a:r>
          </a:p>
        </p:txBody>
      </p:sp>
    </p:spTree>
    <p:extLst>
      <p:ext uri="{BB962C8B-B14F-4D97-AF65-F5344CB8AC3E}">
        <p14:creationId xmlns:p14="http://schemas.microsoft.com/office/powerpoint/2010/main" val="2764846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EAEC7-A683-4A3F-9F79-9C62EB61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Implementação DOS cafés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4C338B-2306-4E85-95B6-9DB57C61B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2017 </a:t>
            </a:r>
          </a:p>
          <a:p>
            <a:r>
              <a:rPr lang="pt-BR" dirty="0"/>
              <a:t>2018</a:t>
            </a:r>
          </a:p>
          <a:p>
            <a:r>
              <a:rPr lang="pt-BR" dirty="0"/>
              <a:t>2019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3B0D45D-898D-4759-8B3B-41B2C8864A1D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/>
          <a:srcRect t="16664" b="16664"/>
          <a:stretch>
            <a:fillRect/>
          </a:stretch>
        </p:blipFill>
        <p:spPr>
          <a:xfrm>
            <a:off x="0" y="-1"/>
            <a:ext cx="12188952" cy="4571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17271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28CF3-9227-4413-A04A-9C2F2776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As mulheres do </a:t>
            </a:r>
            <a:r>
              <a:rPr lang="pt-BR" sz="2000" i="1" dirty="0"/>
              <a:t>Projeto A Vida é Feminina</a:t>
            </a:r>
            <a:r>
              <a:rPr lang="pt-BR" sz="2000" dirty="0"/>
              <a:t> participaram da produção, comercialização E logística do Café supervisionadas pelo corpo técnico do projeto. </a:t>
            </a:r>
            <a:br>
              <a:rPr lang="pt-BR" sz="2000" dirty="0"/>
            </a:br>
            <a:r>
              <a:rPr lang="pt-BR" sz="2000" dirty="0"/>
              <a:t>Ao todo foram 16 dias de operação. 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19BC91-38A1-4499-88D2-9091EA617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15E5509-D293-4042-A400-B8027B53883D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/>
          <a:srcRect t="16664" b="16664"/>
          <a:stretch>
            <a:fillRect/>
          </a:stretch>
        </p:blipFill>
        <p:spPr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 descr="https://scontent.ffor8-2.fna.fbcdn.net/v/t1.15752-9/56781210_375836239940887_7979928409948028928_n.jpg?_nc_cat=100&amp;_nc_ht=scontent.ffor8-2.fna&amp;oh=5785e7ec2370a5531e28d768cc6790f1&amp;oe=5D34C826">
            <a:extLst>
              <a:ext uri="{FF2B5EF4-FFF2-40B4-BE49-F238E27FC236}">
                <a16:creationId xmlns:a16="http://schemas.microsoft.com/office/drawing/2014/main" id="{F449A6D0-E58A-4061-BD90-1E95407BA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55" y="4762570"/>
            <a:ext cx="2828945" cy="177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6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9F4EF-C035-4EE2-AE30-D0CB99DE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Desde 2003, o projeto já atendeu 275 mulheres </a:t>
            </a:r>
            <a:br>
              <a:rPr lang="pt-BR" sz="2400" b="1" dirty="0"/>
            </a:br>
            <a:r>
              <a:rPr lang="pt-BR" sz="2400" b="1" dirty="0"/>
              <a:t>A média de permanência dessas mulheres no projeto é de 12 meses</a:t>
            </a:r>
            <a:endParaRPr lang="pt-BR" sz="2400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B44D9C6-017B-41D9-A404-AAEF2C7ABF3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B05783-AE70-44EA-B422-252E117E8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8139" y="4757530"/>
            <a:ext cx="3342861" cy="1665648"/>
          </a:xfrm>
        </p:spPr>
        <p:txBody>
          <a:bodyPr/>
          <a:lstStyle/>
          <a:p>
            <a:r>
              <a:rPr lang="pt-BR" dirty="0"/>
              <a:t>2003 a 2007 – UNICEF </a:t>
            </a:r>
          </a:p>
          <a:p>
            <a:r>
              <a:rPr lang="pt-BR" dirty="0"/>
              <a:t>2009 a 2011- BNB</a:t>
            </a:r>
          </a:p>
          <a:p>
            <a:r>
              <a:rPr lang="pt-BR" dirty="0"/>
              <a:t>2012/13 - COELCE</a:t>
            </a:r>
          </a:p>
          <a:p>
            <a:r>
              <a:rPr lang="pt-BR" dirty="0"/>
              <a:t>2017/19 -COMDICA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5E5AA23-72FF-4F54-B1EC-F3D713430FF6}"/>
              </a:ext>
            </a:extLst>
          </p:cNvPr>
          <p:cNvSpPr/>
          <p:nvPr/>
        </p:nvSpPr>
        <p:spPr>
          <a:xfrm>
            <a:off x="225287" y="914400"/>
            <a:ext cx="11585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/>
              <a:t>O Projeto A Vida é Feminina</a:t>
            </a:r>
            <a:r>
              <a:rPr lang="pt-BR" sz="3000" dirty="0"/>
              <a:t> </a:t>
            </a:r>
            <a:r>
              <a:rPr lang="pt-BR" sz="3000" b="1" dirty="0"/>
              <a:t>tem o objetivo de promover o desenvolvimento pessoal e socioeconômico de mulheres, responsáveis pelos educandos da EDISCA.  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916653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content.ffor8-1.fna.fbcdn.net/v/t1.15752-9/56938198_424510681646387_5766693446915981312_n.jpg?_nc_cat=107&amp;_nc_ht=scontent.ffor8-1.fna&amp;oh=e9cc4ad2d0709e4cc2a275dd7c5dfab1&amp;oe=5D4C5F8D">
            <a:extLst>
              <a:ext uri="{FF2B5EF4-FFF2-40B4-BE49-F238E27FC236}">
                <a16:creationId xmlns:a16="http://schemas.microsoft.com/office/drawing/2014/main" id="{C179114A-6A27-4E6F-8F75-EE4CC460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7" y="34124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5FB66E-1165-4F2E-90F8-6230D18E21B4}"/>
              </a:ext>
            </a:extLst>
          </p:cNvPr>
          <p:cNvSpPr txBox="1"/>
          <p:nvPr/>
        </p:nvSpPr>
        <p:spPr>
          <a:xfrm>
            <a:off x="9793357" y="781878"/>
            <a:ext cx="21203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CAIXA CULTURAL </a:t>
            </a:r>
            <a:r>
              <a:rPr lang="pt-BR" sz="44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085107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ffor8-2.fna.fbcdn.net/v/t1.15752-9/56800822_2343663612351762_105866133483028480_n.jpg?_nc_cat=103&amp;_nc_eui2=AeHqXO9W-xD01nv11Bg5KBpr_hSVAaGpTLRO2QnTPWqTLp2201wcy91IffWKUMriJQ5-dmr5g_kVNa0zIKHgS0E35lC11ew0bnpZz4EMQfgatA&amp;_nc_pt=1&amp;_nc_ht=scontent.ffor8-2.fna&amp;oh=f38bf460975dacb3cbdef3a03837a795&amp;oe=5D3DD0F4">
            <a:extLst>
              <a:ext uri="{FF2B5EF4-FFF2-40B4-BE49-F238E27FC236}">
                <a16:creationId xmlns:a16="http://schemas.microsoft.com/office/drawing/2014/main" id="{7E98CD28-342C-4602-A173-0BAB9248F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0" y="1179444"/>
            <a:ext cx="4737652" cy="473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for8-1.fna.fbcdn.net/v/t1.15752-9/57213850_1933065810137024_2186417114221379584_n.jpg?_nc_cat=107&amp;_nc_ht=scontent.ffor8-1.fna&amp;oh=6fb23249af851be234bedd2ca8286312&amp;oe=5D357AC2">
            <a:extLst>
              <a:ext uri="{FF2B5EF4-FFF2-40B4-BE49-F238E27FC236}">
                <a16:creationId xmlns:a16="http://schemas.microsoft.com/office/drawing/2014/main" id="{37FBE74E-DEF4-47DD-A0B2-A475D6C5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56" y="1431235"/>
            <a:ext cx="6361043" cy="42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7EDA285-B148-4D56-BBAE-A7476D6D5D0A}"/>
              </a:ext>
            </a:extLst>
          </p:cNvPr>
          <p:cNvSpPr txBox="1"/>
          <p:nvPr/>
        </p:nvSpPr>
        <p:spPr>
          <a:xfrm>
            <a:off x="4823791" y="384313"/>
            <a:ext cx="625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CAIXA CULTURAL 2018</a:t>
            </a:r>
            <a:r>
              <a:rPr lang="pt-BR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537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E48AC9-ABDB-40A5-A716-BA691EEF3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9" y="385762"/>
            <a:ext cx="9144000" cy="60864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3991C09-0139-4CDD-80A7-31FE5D7135EC}"/>
              </a:ext>
            </a:extLst>
          </p:cNvPr>
          <p:cNvSpPr txBox="1"/>
          <p:nvPr/>
        </p:nvSpPr>
        <p:spPr>
          <a:xfrm>
            <a:off x="9793357" y="1948070"/>
            <a:ext cx="2035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EDISCA</a:t>
            </a:r>
          </a:p>
          <a:p>
            <a:r>
              <a:rPr lang="pt-BR" sz="4000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72617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99422-5F3F-4672-86C7-DAB6E3A3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4A590C-4340-48DA-A0ED-999895E13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C2D77E-67AE-4C2D-8279-ED8F01B7C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 descr="https://scontent.ffor8-1.fna.fbcdn.net/v/t1.15752-9/56963297_353796998572868_434472187219410944_n.jpg?_nc_cat=111&amp;_nc_ht=scontent.ffor8-1.fna&amp;oh=78acb5a3c2473d004ee243a8f1c1f204&amp;oe=5D429560">
            <a:extLst>
              <a:ext uri="{FF2B5EF4-FFF2-40B4-BE49-F238E27FC236}">
                <a16:creationId xmlns:a16="http://schemas.microsoft.com/office/drawing/2014/main" id="{410FA251-4004-4A32-93A1-B3163A347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2" y="586018"/>
            <a:ext cx="4081061" cy="30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.ffor8-1.fna.fbcdn.net/v/t1.15752-9/57081002_518170878713095_1869100622540701696_n.jpg?_nc_cat=101&amp;_nc_ht=scontent.ffor8-1.fna&amp;oh=7c0126c6d69d4dd00a2340f0118fa5a9&amp;oe=5D4A30A9">
            <a:extLst>
              <a:ext uri="{FF2B5EF4-FFF2-40B4-BE49-F238E27FC236}">
                <a16:creationId xmlns:a16="http://schemas.microsoft.com/office/drawing/2014/main" id="{DA0DF681-1730-4ECF-A22F-507C610C410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20" y="608282"/>
            <a:ext cx="3400773" cy="604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DBFE33D-6608-4A68-93BA-6DF2941EE5C1}"/>
              </a:ext>
            </a:extLst>
          </p:cNvPr>
          <p:cNvSpPr txBox="1"/>
          <p:nvPr/>
        </p:nvSpPr>
        <p:spPr>
          <a:xfrm>
            <a:off x="9603453" y="914400"/>
            <a:ext cx="29699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800" dirty="0">
              <a:solidFill>
                <a:srgbClr val="002060"/>
              </a:solidFill>
            </a:endParaRPr>
          </a:p>
          <a:p>
            <a:endParaRPr lang="pt-BR" sz="3800" dirty="0">
              <a:solidFill>
                <a:srgbClr val="002060"/>
              </a:solidFill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FB91C3EC-8E0F-4893-9DE9-EB295A7FD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861" y="4320208"/>
            <a:ext cx="4081062" cy="1989151"/>
          </a:xfrm>
        </p:spPr>
        <p:txBody>
          <a:bodyPr>
            <a:noAutofit/>
          </a:bodyPr>
          <a:lstStyle/>
          <a:p>
            <a:r>
              <a:rPr lang="pt-BR" sz="3500" dirty="0">
                <a:solidFill>
                  <a:srgbClr val="C00000"/>
                </a:solidFill>
              </a:rPr>
              <a:t>ALEGRIA</a:t>
            </a:r>
          </a:p>
          <a:p>
            <a:pPr marL="0" indent="0">
              <a:buNone/>
            </a:pPr>
            <a:endParaRPr lang="pt-BR" sz="3500" dirty="0">
              <a:solidFill>
                <a:srgbClr val="002060"/>
              </a:solidFill>
            </a:endParaRPr>
          </a:p>
          <a:p>
            <a:r>
              <a:rPr lang="pt-BR" sz="3500" dirty="0">
                <a:solidFill>
                  <a:srgbClr val="002060"/>
                </a:solidFill>
              </a:rPr>
              <a:t>                AMIZADE </a:t>
            </a:r>
          </a:p>
        </p:txBody>
      </p:sp>
      <p:pic>
        <p:nvPicPr>
          <p:cNvPr id="13" name="Picture 2" descr="https://scontent.ffor8-2.fna.fbcdn.net/v/t1.15752-9/56781015_2374870125932581_1008847994893631488_n.jpg?_nc_cat=103&amp;_nc_ht=scontent.ffor8-2.fna&amp;oh=fe133739a0a43fc544b5f24166e60dcc&amp;oe=5D401AA9">
            <a:extLst>
              <a:ext uri="{FF2B5EF4-FFF2-40B4-BE49-F238E27FC236}">
                <a16:creationId xmlns:a16="http://schemas.microsoft.com/office/drawing/2014/main" id="{703BB056-E7B7-466B-97AA-73161E030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35" y="1415863"/>
            <a:ext cx="3237947" cy="485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81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content.ffor8-2.fna.fbcdn.net/v/t1.15752-9/56970864_2114372592003046_1672771869234692096_n.jpg?_nc_cat=102&amp;_nc_ht=scontent.ffor8-2.fna&amp;oh=0d918a4dd8a0f552b744a2f33b6726f9&amp;oe=5D4F4FDB">
            <a:extLst>
              <a:ext uri="{FF2B5EF4-FFF2-40B4-BE49-F238E27FC236}">
                <a16:creationId xmlns:a16="http://schemas.microsoft.com/office/drawing/2014/main" id="{3D85103E-6A5B-4B73-955E-21EB0DAA4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9" y="178883"/>
            <a:ext cx="6269465" cy="352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content.ffor8-1.fna.fbcdn.net/v/t1.15752-9/56899526_586987561805331_5424301029195776000_n.jpg?_nc_cat=109&amp;_nc_ht=scontent.ffor8-1.fna&amp;oh=65ea79275a01f8b622699afec0ddb69a&amp;oe=5D2B17DE">
            <a:extLst>
              <a:ext uri="{FF2B5EF4-FFF2-40B4-BE49-F238E27FC236}">
                <a16:creationId xmlns:a16="http://schemas.microsoft.com/office/drawing/2014/main" id="{2D736003-478D-43DB-B5D6-5D703DC2B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106" y="89452"/>
            <a:ext cx="3552825" cy="63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4499E96-C76B-4D27-9423-69C1471D7111}"/>
              </a:ext>
            </a:extLst>
          </p:cNvPr>
          <p:cNvSpPr/>
          <p:nvPr/>
        </p:nvSpPr>
        <p:spPr>
          <a:xfrm>
            <a:off x="874643" y="4721661"/>
            <a:ext cx="54201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200" b="1" dirty="0">
                <a:solidFill>
                  <a:srgbClr val="002060"/>
                </a:solidFill>
              </a:rPr>
              <a:t>DEDICAÇÃO</a:t>
            </a:r>
            <a:r>
              <a:rPr lang="pt-BR" sz="42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222" name="Picture 6" descr="https://scontent.ffor8-1.fna.fbcdn.net/v/t1.15752-9/57253542_597206074079942_3470280459307450368_n.jpg?_nc_cat=110&amp;_nc_ht=scontent.ffor8-1.fna&amp;oh=ac7e7dd33ea76d0134284991137fb80f&amp;oe=5D3B23C8">
            <a:extLst>
              <a:ext uri="{FF2B5EF4-FFF2-40B4-BE49-F238E27FC236}">
                <a16:creationId xmlns:a16="http://schemas.microsoft.com/office/drawing/2014/main" id="{FE78AB52-CDCC-4176-8E7B-33F9C09C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97" y="1514634"/>
            <a:ext cx="2348948" cy="39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00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s://scontent.ffor8-1.fna.fbcdn.net/v/t1.15752-9/57155151_415913465861405_2601443136928481280_n.jpg?_nc_cat=109&amp;_nc_ht=scontent.ffor8-1.fna&amp;oh=fe1ef0345935d9ed9ac5355ef4076890&amp;oe=5D2D8022">
            <a:extLst>
              <a:ext uri="{FF2B5EF4-FFF2-40B4-BE49-F238E27FC236}">
                <a16:creationId xmlns:a16="http://schemas.microsoft.com/office/drawing/2014/main" id="{EE92F9B8-3343-48F2-84EF-FAE0040CD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82" y="485638"/>
            <a:ext cx="3768381" cy="50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scontent.ffor8-1.fna.fbcdn.net/v/t1.15752-9/57056247_862406680760854_8575382598556057600_n.jpg?_nc_cat=101&amp;_nc_ht=scontent.ffor8-1.fna&amp;oh=9fe6857fad0a2f0308e77a61af313d36&amp;oe=5D368BDE">
            <a:extLst>
              <a:ext uri="{FF2B5EF4-FFF2-40B4-BE49-F238E27FC236}">
                <a16:creationId xmlns:a16="http://schemas.microsoft.com/office/drawing/2014/main" id="{DBAAD270-34ED-4690-8210-4B4F0D4C5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1" y="473767"/>
            <a:ext cx="3911048" cy="521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s://scontent.ffor8-1.fna.fbcdn.net/v/t1.15752-9/56842863_2288702528056859_4836889952828522496_n.jpg?_nc_cat=111&amp;_nc_ht=scontent.ffor8-1.fna&amp;oh=6f6781eb2ca0d56d2e57aa809ba1eeab&amp;oe=5D4EB4CB">
            <a:extLst>
              <a:ext uri="{FF2B5EF4-FFF2-40B4-BE49-F238E27FC236}">
                <a16:creationId xmlns:a16="http://schemas.microsoft.com/office/drawing/2014/main" id="{93AF1DB5-DE00-4FEE-8EDA-26A52871B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51" y="2107095"/>
            <a:ext cx="3205369" cy="42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5010904-751F-4D9B-A80C-CCC91A06E2D0}"/>
              </a:ext>
            </a:extLst>
          </p:cNvPr>
          <p:cNvSpPr txBox="1"/>
          <p:nvPr/>
        </p:nvSpPr>
        <p:spPr>
          <a:xfrm>
            <a:off x="5247861" y="874643"/>
            <a:ext cx="211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B050"/>
                </a:solidFill>
              </a:rPr>
              <a:t>UNIÃO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C96EA1-1485-4E39-9577-D2E9F1292D8C}"/>
              </a:ext>
            </a:extLst>
          </p:cNvPr>
          <p:cNvSpPr txBox="1"/>
          <p:nvPr/>
        </p:nvSpPr>
        <p:spPr>
          <a:xfrm>
            <a:off x="689942" y="5844209"/>
            <a:ext cx="3911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7030A0"/>
                </a:solidFill>
              </a:rPr>
              <a:t>FORÇA DE VONTADE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9EFDDA-A09D-4168-BE63-C1BB599E7D9B}"/>
              </a:ext>
            </a:extLst>
          </p:cNvPr>
          <p:cNvSpPr txBox="1"/>
          <p:nvPr/>
        </p:nvSpPr>
        <p:spPr>
          <a:xfrm>
            <a:off x="8481391" y="5688497"/>
            <a:ext cx="3445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2">
                    <a:lumMod val="75000"/>
                  </a:schemeClr>
                </a:solidFill>
              </a:rPr>
              <a:t>COMPROMISSO </a:t>
            </a:r>
          </a:p>
        </p:txBody>
      </p:sp>
    </p:spTree>
    <p:extLst>
      <p:ext uri="{BB962C8B-B14F-4D97-AF65-F5344CB8AC3E}">
        <p14:creationId xmlns:p14="http://schemas.microsoft.com/office/powerpoint/2010/main" val="1893563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B236A42-7E26-4E6E-A959-D070522E1D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16200004">
            <a:off x="1257308" y="2076301"/>
            <a:ext cx="3077811" cy="53008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340" name="Picture 4" descr="https://scontent.ffor8-2.fna.fbcdn.net/v/t1.15752-9/56781210_375836239940887_7979928409948028928_n.jpg?_nc_cat=100&amp;_nc_ht=scontent.ffor8-2.fna&amp;oh=5785e7ec2370a5531e28d768cc6790f1&amp;oe=5D34C826">
            <a:extLst>
              <a:ext uri="{FF2B5EF4-FFF2-40B4-BE49-F238E27FC236}">
                <a16:creationId xmlns:a16="http://schemas.microsoft.com/office/drawing/2014/main" id="{93B06609-40E0-4419-B7E0-383B90DAF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29" y="100127"/>
            <a:ext cx="6456596" cy="40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E4CC07-D6FE-4E34-A5E8-B830AF962858}"/>
              </a:ext>
            </a:extLst>
          </p:cNvPr>
          <p:cNvSpPr txBox="1"/>
          <p:nvPr/>
        </p:nvSpPr>
        <p:spPr>
          <a:xfrm rot="20503072">
            <a:off x="1103317" y="1162616"/>
            <a:ext cx="3681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accent2">
                    <a:lumMod val="75000"/>
                  </a:schemeClr>
                </a:solidFill>
              </a:rPr>
              <a:t>CAPRICHO</a:t>
            </a:r>
          </a:p>
        </p:txBody>
      </p:sp>
      <p:pic>
        <p:nvPicPr>
          <p:cNvPr id="14342" name="Picture 6" descr="https://scontent.ffor8-1.fna.fbcdn.net/v/t1.15752-9/57127001_436153067151490_8326477952283836416_n.jpg?_nc_cat=108&amp;_nc_ht=scontent.ffor8-1.fna&amp;oh=00373fc8886a2802791a179c78517153&amp;oe=5D32F98C">
            <a:extLst>
              <a:ext uri="{FF2B5EF4-FFF2-40B4-BE49-F238E27FC236}">
                <a16:creationId xmlns:a16="http://schemas.microsoft.com/office/drawing/2014/main" id="{3E283E51-4E68-43E3-AA31-29E6F3E7B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51" y="4333461"/>
            <a:ext cx="3135795" cy="209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36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s://scontent.ffor8-2.fna.fbcdn.net/v/t1.15752-9/56823426_338213106833881_6776755697783668736_n.jpg?_nc_cat=104&amp;_nc_eui2=AeH4VatAxLtaIDym-XT6G8_il0zfQoNqrEXey-ZQ5fuDy-Ie3pdzqX-pbz0VDMKCa_d-PV9HKxq8gXHOfjqKTUsToLafXd-bO1XlkZ8vrg1SqQ&amp;_nc_pt=1&amp;_nc_ht=scontent.ffor8-2.fna&amp;oh=2ce20e272af0d10d731d670e18ac47ca&amp;oe=5D3831F4">
            <a:extLst>
              <a:ext uri="{FF2B5EF4-FFF2-40B4-BE49-F238E27FC236}">
                <a16:creationId xmlns:a16="http://schemas.microsoft.com/office/drawing/2014/main" id="{D02C3DC7-5C47-4E9A-8A40-886C00565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426969"/>
            <a:ext cx="7846759" cy="44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content.ffor8-2.fna.fbcdn.net/v/t1.15752-9/56915041_594863904324232_7771720730584023040_n.jpg?_nc_cat=103&amp;_nc_ht=scontent.ffor8-2.fna&amp;oh=b8a6ca5ce3403a00682cbce43b8f5af7&amp;oe=5D4BE43F">
            <a:extLst>
              <a:ext uri="{FF2B5EF4-FFF2-40B4-BE49-F238E27FC236}">
                <a16:creationId xmlns:a16="http://schemas.microsoft.com/office/drawing/2014/main" id="{2AA26473-11F5-4F4A-A4D8-5FEE770E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117" y="241586"/>
            <a:ext cx="3585840" cy="637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2410E46-1156-4FFF-9F3C-22703692F064}"/>
              </a:ext>
            </a:extLst>
          </p:cNvPr>
          <p:cNvSpPr txBox="1"/>
          <p:nvPr/>
        </p:nvSpPr>
        <p:spPr>
          <a:xfrm>
            <a:off x="901148" y="5102087"/>
            <a:ext cx="4698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</a:rPr>
              <a:t>GRATIDÃO</a:t>
            </a:r>
          </a:p>
        </p:txBody>
      </p:sp>
    </p:spTree>
    <p:extLst>
      <p:ext uri="{BB962C8B-B14F-4D97-AF65-F5344CB8AC3E}">
        <p14:creationId xmlns:p14="http://schemas.microsoft.com/office/powerpoint/2010/main" val="268009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54200-3244-452B-BFEB-1E23722C7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37043"/>
            <a:ext cx="8229600" cy="1586134"/>
          </a:xfrm>
        </p:spPr>
        <p:txBody>
          <a:bodyPr>
            <a:normAutofit fontScale="90000"/>
          </a:bodyPr>
          <a:lstStyle/>
          <a:p>
            <a:r>
              <a:rPr lang="pt-BR" dirty="0"/>
              <a:t>Kits 2019</a:t>
            </a:r>
            <a:br>
              <a:rPr lang="pt-BR" dirty="0"/>
            </a:br>
            <a:r>
              <a:rPr lang="pt-BR" sz="3300" dirty="0"/>
              <a:t>Frequência / PARTICIPAÇÃO / técnica / iniciativa empreendedora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137D2A-DE6B-4B43-8FDF-95E7291DF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7896" y="4585252"/>
            <a:ext cx="3303104" cy="1837925"/>
          </a:xfrm>
        </p:spPr>
        <p:txBody>
          <a:bodyPr/>
          <a:lstStyle/>
          <a:p>
            <a:r>
              <a:rPr lang="pt-BR" dirty="0"/>
              <a:t>FOGÃO </a:t>
            </a:r>
          </a:p>
          <a:p>
            <a:r>
              <a:rPr lang="pt-BR" dirty="0"/>
              <a:t>BATEDEIRA </a:t>
            </a:r>
          </a:p>
          <a:p>
            <a:r>
              <a:rPr lang="pt-BR" dirty="0"/>
              <a:t>LIQUIDIFICADOR </a:t>
            </a:r>
          </a:p>
        </p:txBody>
      </p:sp>
    </p:spTree>
    <p:extLst>
      <p:ext uri="{BB962C8B-B14F-4D97-AF65-F5344CB8AC3E}">
        <p14:creationId xmlns:p14="http://schemas.microsoft.com/office/powerpoint/2010/main" val="105031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2CE7-CF17-45AB-BD3E-0A60974E4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 já desenvolvidas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4A91D7-D55B-429D-AB79-1A09E82135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b="1" dirty="0"/>
              <a:t>43 cursos profissionalizantes num total de 4800 horas aula nas áreas de Estética e beleza; Corte e Costura e Moda; Gastronomia;</a:t>
            </a:r>
            <a:endParaRPr lang="pt-BR" dirty="0"/>
          </a:p>
          <a:p>
            <a:pPr lvl="0"/>
            <a:r>
              <a:rPr lang="pt-BR" b="1" dirty="0"/>
              <a:t>Curso de gestão básica de pequenos individuais e coletivos;  </a:t>
            </a:r>
            <a:endParaRPr lang="pt-BR" dirty="0"/>
          </a:p>
          <a:p>
            <a:pPr lvl="0"/>
            <a:r>
              <a:rPr lang="pt-BR" b="1" dirty="0"/>
              <a:t>Curso de Informática básica;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907833-B9CF-41A2-A477-78F9156C7F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pt-BR" b="1" dirty="0"/>
              <a:t>Grupos </a:t>
            </a:r>
            <a:r>
              <a:rPr lang="pt-BR" b="1" dirty="0" err="1"/>
              <a:t>Psicoeducativos</a:t>
            </a:r>
            <a:r>
              <a:rPr lang="pt-BR" b="1" dirty="0"/>
              <a:t> para educação em Direitos Humanos e Cidadania;</a:t>
            </a:r>
            <a:endParaRPr lang="pt-BR" dirty="0"/>
          </a:p>
          <a:p>
            <a:pPr lvl="0"/>
            <a:r>
              <a:rPr lang="pt-BR" b="1" dirty="0"/>
              <a:t>Aconselhamento psicológico individual;</a:t>
            </a:r>
            <a:endParaRPr lang="pt-BR" dirty="0"/>
          </a:p>
          <a:p>
            <a:pPr lvl="0"/>
            <a:r>
              <a:rPr lang="pt-BR" b="1" dirty="0"/>
              <a:t>Oficinas nas áreas de saúde geral e reprodutiva;</a:t>
            </a:r>
            <a:endParaRPr lang="pt-BR" dirty="0"/>
          </a:p>
          <a:p>
            <a:pPr lvl="0"/>
            <a:r>
              <a:rPr lang="pt-BR" b="1" dirty="0"/>
              <a:t>Oficinas de educação jurídica comunitária;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391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0AC78-9F00-419D-AC4A-D27DD54D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/>
              <a:t>RESULTADOS GERAIS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21CD54-FD11-450E-8DAC-52EADF52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47% das mulheres que participaram das oficinas profissionalizantes estão inseridas no mercado de trabalho nas áreas dos cursos profissionalizantes. 32% passaram a contribuir com a renda familiar em outras áreas profissionais; O impacto na renda familiar chega a 150%; </a:t>
            </a:r>
            <a:endParaRPr lang="pt-BR" dirty="0"/>
          </a:p>
          <a:p>
            <a:r>
              <a:rPr lang="pt-BR" b="1" dirty="0"/>
              <a:t>Já foram entregues 16 Kits empreendedorismo e 10 bolsas para implementação de pequenos negócios, beneficiando 26 mulheres. </a:t>
            </a:r>
            <a:endParaRPr lang="pt-BR" dirty="0"/>
          </a:p>
          <a:p>
            <a:r>
              <a:rPr lang="pt-BR" b="1" dirty="0"/>
              <a:t>81% das mães relatam ter melhorado o relacionamento com os filhos utilizando o diálogo para resolução de conflitos; 100% das mães afirmam estar investindo mais nos cuidados com a saúde, aparência e conduta; 54% afirma que passou a dar mais informação aos filhos como resultado da participação no projeto;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859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A8610-C10D-4F7D-8891-185479A8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/>
              <a:t>RECONHECIMENTO EXTERNO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39E6B5-0B78-4A97-82AE-E8812A32E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1789043"/>
            <a:ext cx="9962322" cy="4520317"/>
          </a:xfrm>
        </p:spPr>
        <p:txBody>
          <a:bodyPr/>
          <a:lstStyle/>
          <a:p>
            <a:r>
              <a:rPr lang="pt-BR" b="1" dirty="0"/>
              <a:t>Em 2009 o projeto A Vida é Feminina foi reconhecido como </a:t>
            </a:r>
            <a:r>
              <a:rPr lang="pt-BR" b="1" i="1" dirty="0"/>
              <a:t>Tecnologia Social</a:t>
            </a:r>
            <a:r>
              <a:rPr lang="pt-BR" b="1" dirty="0"/>
              <a:t> pela </a:t>
            </a:r>
            <a:r>
              <a:rPr lang="pt-BR" sz="2800" b="1" dirty="0">
                <a:solidFill>
                  <a:srgbClr val="C00000"/>
                </a:solidFill>
              </a:rPr>
              <a:t>Fundação Banco do Brasil. </a:t>
            </a:r>
            <a:endParaRPr lang="pt-BR" dirty="0">
              <a:solidFill>
                <a:srgbClr val="C00000"/>
              </a:solidFill>
            </a:endParaRPr>
          </a:p>
          <a:p>
            <a:r>
              <a:rPr lang="pt-BR" b="1" dirty="0"/>
              <a:t>No ano de 2010 o projeto foi escolhido para ser apresentado em seminário do </a:t>
            </a:r>
            <a:r>
              <a:rPr lang="pt-BR" b="1" i="1" dirty="0"/>
              <a:t>curso de avaliação econômica de projetos sociais da </a:t>
            </a:r>
            <a:r>
              <a:rPr lang="pt-BR" sz="2800" b="1" i="1" dirty="0">
                <a:solidFill>
                  <a:srgbClr val="C00000"/>
                </a:solidFill>
              </a:rPr>
              <a:t>Fundação Itaú Social</a:t>
            </a:r>
            <a:r>
              <a:rPr lang="pt-BR" b="1" dirty="0"/>
              <a:t>, sendo avaliado como projeto economicamente viável. </a:t>
            </a:r>
            <a:endParaRPr lang="pt-BR" dirty="0"/>
          </a:p>
          <a:p>
            <a:r>
              <a:rPr lang="pt-BR" b="1" dirty="0"/>
              <a:t>Em 2012 fomos premiados na 4º edição </a:t>
            </a:r>
            <a:r>
              <a:rPr lang="pt-BR" sz="2800" b="1" dirty="0"/>
              <a:t>do </a:t>
            </a:r>
            <a:r>
              <a:rPr lang="pt-BR" sz="3200" b="1" dirty="0">
                <a:solidFill>
                  <a:srgbClr val="C00000"/>
                </a:solidFill>
              </a:rPr>
              <a:t>Prêmio ODM </a:t>
            </a:r>
            <a:r>
              <a:rPr lang="pt-BR" b="1" dirty="0"/>
              <a:t>–Objetivos de Desenvolvimento do Milênio, Brasil. Fomos contemplados por atingir o 3º objetivo dos </a:t>
            </a:r>
            <a:r>
              <a:rPr lang="pt-BR" b="1" dirty="0" err="1"/>
              <a:t>ODMs</a:t>
            </a:r>
            <a:r>
              <a:rPr lang="pt-BR" b="1" dirty="0"/>
              <a:t> que é promover a igualdade entre os sexos.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232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imagem pode conter: 7 pessoas, pessoas em pÃ©">
            <a:extLst>
              <a:ext uri="{FF2B5EF4-FFF2-40B4-BE49-F238E27FC236}">
                <a16:creationId xmlns:a16="http://schemas.microsoft.com/office/drawing/2014/main" id="{49EFA7DD-6098-4CD3-B5A1-E98611283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5763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4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imagem pode conter: 18 pessoas, pessoas em pÃ© e pessoas sentadas">
            <a:extLst>
              <a:ext uri="{FF2B5EF4-FFF2-40B4-BE49-F238E27FC236}">
                <a16:creationId xmlns:a16="http://schemas.microsoft.com/office/drawing/2014/main" id="{C16B74D3-4B88-412B-8E12-56762B89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-1192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F98B494-2428-42D7-B483-36D29FDC0A23}"/>
              </a:ext>
            </a:extLst>
          </p:cNvPr>
          <p:cNvSpPr txBox="1"/>
          <p:nvPr/>
        </p:nvSpPr>
        <p:spPr>
          <a:xfrm>
            <a:off x="9554818" y="1550504"/>
            <a:ext cx="2092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C00000"/>
                </a:solidFill>
              </a:rPr>
              <a:t>Turma 2012</a:t>
            </a:r>
          </a:p>
        </p:txBody>
      </p:sp>
    </p:spTree>
    <p:extLst>
      <p:ext uri="{BB962C8B-B14F-4D97-AF65-F5344CB8AC3E}">
        <p14:creationId xmlns:p14="http://schemas.microsoft.com/office/powerpoint/2010/main" val="162225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C6424-20C0-485C-A1DB-4D6402902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300" b="1" u="sng" dirty="0">
                <a:solidFill>
                  <a:schemeClr val="accent5">
                    <a:lumMod val="50000"/>
                  </a:schemeClr>
                </a:solidFill>
              </a:rPr>
              <a:t>TURMA 2017: 40 participantes</a:t>
            </a:r>
            <a:br>
              <a:rPr lang="pt-BR" sz="3300" b="1" u="sng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pt-BR" sz="3300" b="1" u="sng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3300" b="1" u="sng" dirty="0">
                <a:solidFill>
                  <a:schemeClr val="accent5">
                    <a:lumMod val="50000"/>
                  </a:schemeClr>
                </a:solidFill>
              </a:rPr>
              <a:t>Concludentes 21 (52%) </a:t>
            </a:r>
            <a:br>
              <a:rPr lang="pt-BR" sz="5400" b="1" dirty="0">
                <a:solidFill>
                  <a:schemeClr val="accent5">
                    <a:lumMod val="50000"/>
                  </a:schemeClr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Mangal" pitchFamily="2"/>
              </a:rPr>
            </a:b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713F57-20E0-409B-B7BC-C3A57FB69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27164" y="4835208"/>
            <a:ext cx="3445565" cy="2022792"/>
          </a:xfrm>
        </p:spPr>
        <p:txBody>
          <a:bodyPr>
            <a:normAutofit fontScale="55000" lnSpcReduction="20000"/>
          </a:bodyPr>
          <a:lstStyle/>
          <a:p>
            <a:pPr lvl="0"/>
            <a:endParaRPr lang="pt-BR" sz="3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pt-BR" sz="3100" b="1" u="sng" dirty="0">
                <a:solidFill>
                  <a:schemeClr val="accent5">
                    <a:lumMod val="50000"/>
                  </a:schemeClr>
                </a:solidFill>
              </a:rPr>
              <a:t>280h de curso profissionalizante</a:t>
            </a:r>
          </a:p>
          <a:p>
            <a:endParaRPr lang="pt-BR" sz="3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3100" b="1" u="sng" dirty="0">
                <a:solidFill>
                  <a:schemeClr val="accent5">
                    <a:lumMod val="50000"/>
                  </a:schemeClr>
                </a:solidFill>
              </a:rPr>
              <a:t>36h de grupos </a:t>
            </a:r>
            <a:r>
              <a:rPr lang="pt-BR" sz="3100" b="1" u="sng" dirty="0" err="1">
                <a:solidFill>
                  <a:schemeClr val="accent5">
                    <a:lumMod val="50000"/>
                  </a:schemeClr>
                </a:solidFill>
              </a:rPr>
              <a:t>psicoeducativos</a:t>
            </a:r>
            <a:endParaRPr lang="pt-BR" sz="31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pt-BR" sz="3100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pt-BR" sz="3100" b="1" u="sng" dirty="0">
                <a:solidFill>
                  <a:schemeClr val="accent5">
                    <a:lumMod val="50000"/>
                  </a:schemeClr>
                </a:solidFill>
              </a:rPr>
              <a:t>30h curso empreendedorismo</a:t>
            </a:r>
          </a:p>
          <a:p>
            <a:pPr lvl="0"/>
            <a:endParaRPr lang="pt-BR" sz="3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pt-BR" sz="3100" b="1" u="sng" dirty="0">
                <a:solidFill>
                  <a:schemeClr val="accent5">
                    <a:lumMod val="50000"/>
                  </a:schemeClr>
                </a:solidFill>
              </a:rPr>
              <a:t>3 palestras DH e cidadania </a:t>
            </a:r>
            <a:endParaRPr lang="pt-BR" sz="31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pt-BR" sz="3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C3439C-6437-4296-AD9E-A4A86A69C5EE}"/>
              </a:ext>
            </a:extLst>
          </p:cNvPr>
          <p:cNvSpPr/>
          <p:nvPr/>
        </p:nvSpPr>
        <p:spPr>
          <a:xfrm>
            <a:off x="132523" y="265043"/>
            <a:ext cx="107342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AD0D6"/>
              </a:buClr>
              <a:buSzPct val="80000"/>
            </a:pPr>
            <a:r>
              <a:rPr lang="pt-BR" sz="3000" b="1" u="sng" dirty="0">
                <a:solidFill>
                  <a:schemeClr val="accent5">
                    <a:lumMod val="50000"/>
                  </a:schemeClr>
                </a:solidFill>
              </a:rPr>
              <a:t>INDICADORES 2017 /19 </a:t>
            </a:r>
          </a:p>
          <a:p>
            <a:pPr>
              <a:buClr>
                <a:srgbClr val="8AD0D6"/>
              </a:buClr>
              <a:buSzPct val="80000"/>
            </a:pPr>
            <a:endParaRPr lang="pt-BR" sz="20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rgbClr val="8AD0D6"/>
              </a:buClr>
              <a:buSzPct val="80000"/>
            </a:pPr>
            <a:r>
              <a:rPr lang="pt-BR" sz="2400" b="1" u="sng" dirty="0">
                <a:solidFill>
                  <a:schemeClr val="accent5">
                    <a:lumMod val="50000"/>
                  </a:schemeClr>
                </a:solidFill>
              </a:rPr>
              <a:t>40 participantes </a:t>
            </a:r>
            <a:endParaRPr lang="pt-BR" sz="2400" b="1" dirty="0">
              <a:solidFill>
                <a:schemeClr val="accent5">
                  <a:lumMod val="50000"/>
                </a:schemeClr>
              </a:solidFill>
              <a:highlight>
                <a:scrgbClr r="0" g="0" b="0">
                  <a:alpha val="0"/>
                </a:scrgbClr>
              </a:highlight>
              <a:ea typeface="Microsoft YaHei" pitchFamily="2"/>
              <a:cs typeface="Mangal" pitchFamily="2"/>
            </a:endParaRPr>
          </a:p>
          <a:p>
            <a:pPr lvl="0">
              <a:buClr>
                <a:srgbClr val="8AD0D6"/>
              </a:buClr>
              <a:buSzPct val="80000"/>
            </a:pPr>
            <a:endParaRPr lang="pt-BR" b="1" dirty="0">
              <a:solidFill>
                <a:schemeClr val="accent5">
                  <a:lumMod val="50000"/>
                </a:schemeClr>
              </a:solidFill>
              <a:highlight>
                <a:scrgbClr r="0" g="0" b="0">
                  <a:alpha val="0"/>
                </a:scrgbClr>
              </a:highlight>
              <a:ea typeface="Microsoft YaHei" pitchFamily="2"/>
              <a:cs typeface="Mangal" pitchFamily="2"/>
            </a:endParaRPr>
          </a:p>
          <a:p>
            <a:pPr lvl="0">
              <a:buClr>
                <a:srgbClr val="8AD0D6"/>
              </a:buClr>
              <a:buSzPct val="80000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Mangal" pitchFamily="2"/>
              </a:rPr>
              <a:t>Quantitativos / por TURMA (3)</a:t>
            </a:r>
          </a:p>
          <a:p>
            <a:pPr lvl="0"/>
            <a:r>
              <a:rPr lang="pt-BR" sz="2400" b="1" u="sng" dirty="0">
                <a:solidFill>
                  <a:schemeClr val="accent5">
                    <a:lumMod val="50000"/>
                  </a:schemeClr>
                </a:solidFill>
              </a:rPr>
              <a:t>36 sessões de grupos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pt-BR" sz="2400" b="1" u="sng" dirty="0">
                <a:solidFill>
                  <a:schemeClr val="accent5">
                    <a:lumMod val="50000"/>
                  </a:schemeClr>
                </a:solidFill>
              </a:rPr>
              <a:t>280 horas de curso profissionalizante </a:t>
            </a:r>
          </a:p>
          <a:p>
            <a:pPr lvl="0"/>
            <a:r>
              <a:rPr lang="pt-BR" sz="2400" b="1" u="sng" dirty="0">
                <a:solidFill>
                  <a:schemeClr val="accent5">
                    <a:lumMod val="50000"/>
                  </a:schemeClr>
                </a:solidFill>
              </a:rPr>
              <a:t>30 horas curso empreendedorismo 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pt-BR" sz="2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pt-BR" sz="2400" b="1" u="sng" dirty="0">
                <a:solidFill>
                  <a:schemeClr val="accent5">
                    <a:lumMod val="50000"/>
                  </a:schemeClr>
                </a:solidFill>
              </a:rPr>
              <a:t>Concludentes : 21 (52%)</a:t>
            </a:r>
          </a:p>
        </p:txBody>
      </p:sp>
      <p:pic>
        <p:nvPicPr>
          <p:cNvPr id="6" name="Imagem 4">
            <a:extLst>
              <a:ext uri="{FF2B5EF4-FFF2-40B4-BE49-F238E27FC236}">
                <a16:creationId xmlns:a16="http://schemas.microsoft.com/office/drawing/2014/main" id="{0BC25B6B-19A9-495A-9393-C4FC5EF7B2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1245" b="31245"/>
          <a:stretch>
            <a:fillRect/>
          </a:stretch>
        </p:blipFill>
        <p:spPr>
          <a:xfrm>
            <a:off x="8066" y="35093"/>
            <a:ext cx="12183934" cy="457016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39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ffor8-1.fna.fbcdn.net/v/t1.15752-9/57106682_2142486512513804_542928980550877184_n.jpg?_nc_cat=111&amp;_nc_eui2=AeFU7UgRpRmaTt_eb0s6ayA6jwZd4lc5hN4-hbq05JciJ8kdRbuR1ixdTb_slO4fMFjA6fpkzW8DmfVBfQamMRlqthvjyOYb_Zg9WUTDuPmvsw&amp;_nc_pt=1&amp;_nc_ht=scontent.ffor8-1.fna&amp;oh=0ea398bc6ebd201016e24e549bb05757&amp;oe=5D4D7173">
            <a:extLst>
              <a:ext uri="{FF2B5EF4-FFF2-40B4-BE49-F238E27FC236}">
                <a16:creationId xmlns:a16="http://schemas.microsoft.com/office/drawing/2014/main" id="{CA63C519-CACD-4101-9E36-0C4135DB3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26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194</TotalTime>
  <Words>512</Words>
  <Application>Microsoft Office PowerPoint</Application>
  <PresentationFormat>Widescreen</PresentationFormat>
  <Paragraphs>91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Calibri</vt:lpstr>
      <vt:lpstr>Century Gothic</vt:lpstr>
      <vt:lpstr>Tw Cen MT</vt:lpstr>
      <vt:lpstr>Tw Cen MT Condensed</vt:lpstr>
      <vt:lpstr>Wingdings 3</vt:lpstr>
      <vt:lpstr>Integral</vt:lpstr>
      <vt:lpstr>PROJETO A VIDA É FEMININA </vt:lpstr>
      <vt:lpstr>Desde 2003, o projeto já atendeu 275 mulheres  A média de permanência dessas mulheres no projeto é de 12 meses</vt:lpstr>
      <vt:lpstr>ATIVIDADES já desenvolvidas </vt:lpstr>
      <vt:lpstr>RESULTADOS GERAIS  </vt:lpstr>
      <vt:lpstr>RECONHECIMENTO EXTERNO </vt:lpstr>
      <vt:lpstr>Apresentação do PowerPoint</vt:lpstr>
      <vt:lpstr>Apresentação do PowerPoint</vt:lpstr>
      <vt:lpstr>TURMA 2017: 40 participantes  Concludentes 21 (52%)  </vt:lpstr>
      <vt:lpstr>Apresentação do PowerPoint</vt:lpstr>
      <vt:lpstr>Apresentação do PowerPoint</vt:lpstr>
      <vt:lpstr>280H DE CURSO PROFIsSIONALIZANTE   </vt:lpstr>
      <vt:lpstr>62% das mulheres que participaram DO PROJETO elevaram a renda pessoal  20% destas mulheres não tinham renda antes do projeto  </vt:lpstr>
      <vt:lpstr>GRUPOS PSICOEDUCATIVOS  DIREITOS HUMANOS E FEMINISMO   </vt:lpstr>
      <vt:lpstr>Apresentação do PowerPoint</vt:lpstr>
      <vt:lpstr>Apresentação do PowerPoint</vt:lpstr>
      <vt:lpstr>Apresentação do PowerPoint</vt:lpstr>
      <vt:lpstr>Apresentação do PowerPoint</vt:lpstr>
      <vt:lpstr>Implementação DOS cafés </vt:lpstr>
      <vt:lpstr>As mulheres do Projeto A Vida é Feminina participaram da produção, comercialização E logística do Café supervisionadas pelo corpo técnico do projeto.  Ao todo foram 16 dias de operação.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Kits 2019 Frequência / PARTICIPAÇÃO / técnica / iniciativa empreendedora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A VIDA É FEMININA</dc:title>
  <dc:creator>Madeline</dc:creator>
  <cp:lastModifiedBy>Madeline</cp:lastModifiedBy>
  <cp:revision>25</cp:revision>
  <dcterms:created xsi:type="dcterms:W3CDTF">2019-04-12T16:08:42Z</dcterms:created>
  <dcterms:modified xsi:type="dcterms:W3CDTF">2019-04-15T11:47:18Z</dcterms:modified>
</cp:coreProperties>
</file>